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97" r:id="rId2"/>
    <p:sldId id="299" r:id="rId3"/>
    <p:sldId id="300" r:id="rId4"/>
    <p:sldId id="314" r:id="rId5"/>
    <p:sldId id="326" r:id="rId6"/>
    <p:sldId id="311" r:id="rId7"/>
    <p:sldId id="301" r:id="rId8"/>
    <p:sldId id="327" r:id="rId9"/>
    <p:sldId id="317" r:id="rId10"/>
    <p:sldId id="321" r:id="rId11"/>
    <p:sldId id="318" r:id="rId12"/>
    <p:sldId id="322" r:id="rId13"/>
    <p:sldId id="319" r:id="rId14"/>
    <p:sldId id="328" r:id="rId15"/>
    <p:sldId id="329" r:id="rId16"/>
    <p:sldId id="330" r:id="rId17"/>
    <p:sldId id="33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99FF"/>
    <a:srgbClr val="FFCCCC"/>
    <a:srgbClr val="9933FF"/>
    <a:srgbClr val="FF0066"/>
    <a:srgbClr val="0033CC"/>
    <a:srgbClr val="66FFFF"/>
    <a:srgbClr val="33CC33"/>
    <a:srgbClr val="6633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25" autoAdjust="0"/>
  </p:normalViewPr>
  <p:slideViewPr>
    <p:cSldViewPr>
      <p:cViewPr>
        <p:scale>
          <a:sx n="69" d="100"/>
          <a:sy n="69" d="100"/>
        </p:scale>
        <p:origin x="-14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A3391-FC09-402A-B9AF-6CC693EA321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48AFD-2B35-427E-A2AD-52A8184B92A5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7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559D-5865-4115-BDBC-548670EA1DA1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65BA-EB54-42C9-89F4-674EB0E7D8EA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376-CBBC-4957-A527-A3DFC82DE21B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A7BE-C626-4229-8F7C-401E09EFC6D9}" type="datetime1">
              <a:rPr lang="ru-RU" smtClean="0"/>
              <a:pPr/>
              <a:t>26.08.2013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E102-B0B7-4E61-B7C5-E555A6DE3AED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F797-943D-4B93-9EC5-F5842D60A166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70D0-3295-4291-8DA3-3B2211937EA3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FA4A-CDBB-4BFE-9A91-BFD2F55176C1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6360-DE75-43E6-8805-EF36803E2F97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89D9-EE18-44C6-B7E7-388AE54EFCDA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D99C-6F6C-4BEF-B516-809563A49198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CA49-FCD0-4F12-8D8C-65DFCB1FFAF9}" type="datetime1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учитель української мови та літератури І.М.Жукова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ABDB-2426-43E0-BF36-B84F793E1F6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4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Державний стандарт базової та повної загальної середньої освіти </a:t>
            </a:r>
            <a:r>
              <a:rPr kumimoji="0" lang="uk-UA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</a:rPr>
              <a:t>(затверджено постановою Кабінету Міністрів України від 23.11.2011 № 1392)</a:t>
            </a:r>
            <a:r>
              <a:rPr lang="uk-UA" sz="2800" i="1" dirty="0" smtClean="0">
                <a:solidFill>
                  <a:srgbClr val="002060"/>
                </a:solidFill>
                <a:latin typeface="Georgia" pitchFamily="18" charset="0"/>
                <a:ea typeface="Times New Roman" pitchFamily="18" charset="0"/>
              </a:rPr>
              <a:t> </a:t>
            </a: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4800" b="1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</a:rPr>
              <a:t>Освітня галузь </a:t>
            </a: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4800" b="1" i="1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</a:rPr>
              <a:t>“ Мова і література ”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</a:rPr>
              <a:t> </a:t>
            </a:r>
          </a:p>
        </p:txBody>
      </p:sp>
      <p:pic>
        <p:nvPicPr>
          <p:cNvPr id="5" name="Picture 2" descr="C:\Documents and Settings\Ванёк\Рабочий стол\Для презентации\uzor_33.gif"/>
          <p:cNvPicPr>
            <a:picLocks noChangeAspect="1" noChangeArrowheads="1"/>
          </p:cNvPicPr>
          <p:nvPr/>
        </p:nvPicPr>
        <p:blipFill>
          <a:blip r:embed="rId2" cstate="print"/>
          <a:srcRect l="5883"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8929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i="1" dirty="0" smtClean="0">
                <a:solidFill>
                  <a:srgbClr val="6600CC"/>
                </a:solidFill>
                <a:latin typeface="Georgia" pitchFamily="18" charset="0"/>
              </a:rPr>
              <a:t>Освітня галузь </a:t>
            </a:r>
            <a:br>
              <a:rPr lang="uk-UA" sz="3000" b="1" i="1" dirty="0" smtClean="0">
                <a:solidFill>
                  <a:srgbClr val="6600CC"/>
                </a:solidFill>
                <a:latin typeface="Georgia" pitchFamily="18" charset="0"/>
              </a:rPr>
            </a:br>
            <a:r>
              <a:rPr lang="uk-UA" sz="3000" b="1" i="1" dirty="0" smtClean="0">
                <a:solidFill>
                  <a:srgbClr val="6600CC"/>
                </a:solidFill>
                <a:latin typeface="Georgia" pitchFamily="18" charset="0"/>
              </a:rPr>
              <a:t>“ Мови і література ”  складається  з</a:t>
            </a:r>
            <a:endParaRPr lang="ru-RU" sz="3000" b="1" i="1" dirty="0">
              <a:solidFill>
                <a:srgbClr val="6600CC"/>
              </a:solidFill>
              <a:latin typeface="Georgia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85720" y="1484784"/>
            <a:ext cx="8572560" cy="1086961"/>
          </a:xfrm>
          <a:prstGeom prst="round2DiagRect">
            <a:avLst>
              <a:gd name="adj1" fmla="val 16667"/>
              <a:gd name="adj2" fmla="val 47453"/>
            </a:avLst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 smtClean="0">
                <a:latin typeface="Georgia" pitchFamily="18" charset="0"/>
              </a:rPr>
              <a:t>Літературний  компонент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5" y="3143247"/>
            <a:ext cx="3286148" cy="1143009"/>
          </a:xfrm>
          <a:prstGeom prst="roundRect">
            <a:avLst/>
          </a:prstGeom>
          <a:solidFill>
            <a:srgbClr val="FF0066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atin typeface="Georgia" pitchFamily="18" charset="0"/>
              </a:rPr>
              <a:t>Світова література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071810"/>
            <a:ext cx="3643339" cy="1293294"/>
          </a:xfrm>
          <a:prstGeom prst="roundRect">
            <a:avLst/>
          </a:prstGeom>
          <a:solidFill>
            <a:srgbClr val="FF0066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atin typeface="Georgia" pitchFamily="18" charset="0"/>
              </a:rPr>
              <a:t>Українська література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4653136"/>
            <a:ext cx="4429156" cy="1728192"/>
          </a:xfrm>
          <a:prstGeom prst="roundRect">
            <a:avLst/>
          </a:prstGeom>
          <a:solidFill>
            <a:srgbClr val="FF0066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atin typeface="Georgia" pitchFamily="18" charset="0"/>
              </a:rPr>
              <a:t>Література  національних меншин </a:t>
            </a:r>
            <a:endParaRPr lang="ru-RU" sz="2800" b="1" i="1" dirty="0">
              <a:latin typeface="Georgia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464858" y="2571745"/>
            <a:ext cx="1" cy="2081392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428859" y="2571745"/>
            <a:ext cx="428628" cy="428628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72199" y="2571745"/>
            <a:ext cx="714380" cy="500066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0" y="116632"/>
            <a:ext cx="9220165" cy="1097220"/>
          </a:xfrm>
          <a:prstGeom prst="wave">
            <a:avLst>
              <a:gd name="adj1" fmla="val 12500"/>
              <a:gd name="adj2" fmla="val 0"/>
            </a:avLst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i="1" dirty="0" smtClean="0">
                <a:latin typeface="Georgia" pitchFamily="18" charset="0"/>
              </a:rPr>
              <a:t>Змістові лінії 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51720" y="1213852"/>
            <a:ext cx="4896544" cy="192939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chemeClr val="bg1"/>
                </a:solidFill>
                <a:latin typeface="Georgia" pitchFamily="18" charset="0"/>
              </a:rPr>
              <a:t>Мовний компонент</a:t>
            </a:r>
            <a:endParaRPr lang="ru-RU" sz="32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20089" y="4509120"/>
            <a:ext cx="4143404" cy="1500198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Соціокультурна  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                лінія</a:t>
            </a:r>
            <a:endParaRPr lang="ru-RU" sz="2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40152" y="3000372"/>
            <a:ext cx="3203848" cy="121444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  <a:latin typeface="Georgia" pitchFamily="18" charset="0"/>
              </a:rPr>
              <a:t>Діяльнісна</a:t>
            </a:r>
            <a:endParaRPr lang="uk-UA" sz="24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         лінія</a:t>
            </a:r>
            <a:endParaRPr lang="ru-RU" sz="24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4643446"/>
            <a:ext cx="3429024" cy="1500198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Мовна  лінія</a:t>
            </a:r>
            <a:endParaRPr lang="ru-RU" sz="2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" y="2928935"/>
            <a:ext cx="3214679" cy="142876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Мовленнєва  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         лінія</a:t>
            </a:r>
            <a:endParaRPr lang="ru-RU" sz="2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214679" y="3143248"/>
            <a:ext cx="857256" cy="2857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4"/>
          </p:cNvCxnSpPr>
          <p:nvPr/>
        </p:nvCxnSpPr>
        <p:spPr>
          <a:xfrm flipH="1">
            <a:off x="3214680" y="3143248"/>
            <a:ext cx="1285312" cy="158189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5"/>
          </p:cNvCxnSpPr>
          <p:nvPr/>
        </p:nvCxnSpPr>
        <p:spPr>
          <a:xfrm>
            <a:off x="6231182" y="2860694"/>
            <a:ext cx="269645" cy="28255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4943" y="3143249"/>
            <a:ext cx="811509" cy="13658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1" y="0"/>
            <a:ext cx="9143999" cy="1628800"/>
          </a:xfrm>
          <a:prstGeom prst="wave">
            <a:avLst>
              <a:gd name="adj1" fmla="val 12500"/>
              <a:gd name="adj2" fmla="val 0"/>
            </a:avLst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 smtClean="0">
                <a:latin typeface="Georgia" pitchFamily="18" charset="0"/>
              </a:rPr>
              <a:t>Змістові лінії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4480" y="1597255"/>
            <a:ext cx="5572164" cy="14435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chemeClr val="bg1"/>
                </a:solidFill>
                <a:latin typeface="Georgia" pitchFamily="18" charset="0"/>
              </a:rPr>
              <a:t>Літературний компонент</a:t>
            </a:r>
            <a:endParaRPr lang="ru-RU" sz="32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6314" y="4714884"/>
            <a:ext cx="4357687" cy="1378412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Літературознавча   лінія</a:t>
            </a:r>
            <a:endParaRPr lang="ru-RU" sz="2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57885" y="2928935"/>
            <a:ext cx="3286116" cy="1285883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Емоційно-ціннісна  лінія </a:t>
            </a:r>
            <a:endParaRPr lang="ru-RU" sz="2400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" y="4786322"/>
            <a:ext cx="4643439" cy="1450989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Загальнокультурна  лінія</a:t>
            </a:r>
            <a:endParaRPr lang="ru-RU" sz="2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0" y="3107530"/>
            <a:ext cx="3643307" cy="1393041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uk-UA" sz="2400" i="1" dirty="0" smtClean="0">
                <a:solidFill>
                  <a:schemeClr val="tx1"/>
                </a:solidFill>
                <a:latin typeface="Georgia" pitchFamily="18" charset="0"/>
              </a:rPr>
              <a:t> Компаративна  лінія</a:t>
            </a:r>
            <a:endParaRPr lang="ru-RU" sz="2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71803" y="3000372"/>
            <a:ext cx="571504" cy="42862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036083" y="3607597"/>
            <a:ext cx="1857389" cy="64294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57819" y="2928935"/>
            <a:ext cx="714380" cy="35719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4143373" y="3357561"/>
            <a:ext cx="1785950" cy="10715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>Компаративна лінія </a:t>
            </a:r>
            <a:r>
              <a:rPr lang="uk-UA" sz="4000" i="1" dirty="0" smtClean="0">
                <a:solidFill>
                  <a:srgbClr val="FF0000"/>
                </a:solidFill>
                <a:latin typeface="Georgia" pitchFamily="18" charset="0"/>
              </a:rPr>
              <a:t>забезпечує:</a:t>
            </a:r>
            <a:endParaRPr lang="ru-RU" sz="40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92697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400" b="1" i="1" dirty="0" smtClean="0">
                <a:latin typeface="Georgia" pitchFamily="18" charset="0"/>
              </a:rPr>
              <a:t> порівняння</a:t>
            </a:r>
            <a:r>
              <a:rPr lang="uk-UA" sz="2400" b="1" dirty="0" smtClean="0">
                <a:latin typeface="Georgia" pitchFamily="18" charset="0"/>
              </a:rPr>
              <a:t> </a:t>
            </a:r>
            <a:r>
              <a:rPr lang="uk-UA" sz="2400" dirty="0" smtClean="0">
                <a:latin typeface="Georgia" pitchFamily="18" charset="0"/>
              </a:rPr>
              <a:t>літературних творів, їх компонентів (тем, мотивів, образів, поетичних засобів та іншого), явищ і фактів, що належать до різних літератур; </a:t>
            </a:r>
          </a:p>
          <a:p>
            <a:endParaRPr lang="uk-UA" sz="24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400" b="1" i="1" dirty="0" smtClean="0">
                <a:latin typeface="Georgia" pitchFamily="18" charset="0"/>
              </a:rPr>
              <a:t> встановлення зв’язків </a:t>
            </a:r>
            <a:r>
              <a:rPr lang="uk-UA" sz="2400" dirty="0" smtClean="0">
                <a:latin typeface="Georgia" pitchFamily="18" charset="0"/>
              </a:rPr>
              <a:t>між українською, світовою літературою і літературами національних меншин, розгляд традиційних тем, сюжетів, мотивів, образів у різних літературах; </a:t>
            </a:r>
          </a:p>
          <a:p>
            <a:endParaRPr lang="uk-UA" sz="24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400" b="1" i="1" dirty="0" smtClean="0">
                <a:latin typeface="Georgia" pitchFamily="18" charset="0"/>
              </a:rPr>
              <a:t> зіставлення</a:t>
            </a:r>
            <a:r>
              <a:rPr lang="uk-UA" sz="2400" dirty="0" smtClean="0">
                <a:latin typeface="Georgia" pitchFamily="18" charset="0"/>
              </a:rPr>
              <a:t> оригінальних творів і україномовних перекладів літературних творів, увиразнення особливостей української культури та літератури на основі світової; </a:t>
            </a:r>
          </a:p>
          <a:p>
            <a:endParaRPr lang="uk-UA" sz="24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400" b="1" i="1" dirty="0" smtClean="0">
                <a:latin typeface="Georgia" pitchFamily="18" charset="0"/>
              </a:rPr>
              <a:t> демонстрацію</a:t>
            </a:r>
            <a:r>
              <a:rPr lang="uk-UA" sz="2400" dirty="0" smtClean="0">
                <a:latin typeface="Georgia" pitchFamily="18" charset="0"/>
              </a:rPr>
              <a:t> лексичного багатства і невичерпних стилістичних можливостей української мови. </a:t>
            </a:r>
            <a:endParaRPr lang="ru-RU" sz="24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11316"/>
              </p:ext>
            </p:extLst>
          </p:nvPr>
        </p:nvGraphicFramePr>
        <p:xfrm>
          <a:off x="2913" y="422540"/>
          <a:ext cx="9144000" cy="6435460"/>
        </p:xfrm>
        <a:graphic>
          <a:graphicData uri="http://schemas.openxmlformats.org/drawingml/2006/table">
            <a:tbl>
              <a:tblPr/>
              <a:tblGrid>
                <a:gridCol w="4571483"/>
                <a:gridCol w="4572517"/>
              </a:tblGrid>
              <a:tr h="792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0033CC"/>
                          </a:solidFill>
                          <a:latin typeface="Georgia" pitchFamily="18" charset="0"/>
                          <a:ea typeface="Times New Roman"/>
                        </a:rPr>
                        <a:t>Компаративна лінія</a:t>
                      </a:r>
                      <a:endParaRPr lang="ru-RU" sz="36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Georgia" pitchFamily="18" charset="0"/>
                          <a:ea typeface="Times New Roman"/>
                        </a:rPr>
                        <a:t>Спільне й відмінне в різних </a:t>
                      </a:r>
                      <a:r>
                        <a:rPr lang="uk-UA" sz="2400" dirty="0" smtClean="0">
                          <a:latin typeface="Georgia" pitchFamily="18" charset="0"/>
                          <a:ea typeface="Times New Roman"/>
                        </a:rPr>
                        <a:t>літературах (</a:t>
                      </a:r>
                      <a:r>
                        <a:rPr lang="uk-UA" sz="2400" dirty="0">
                          <a:latin typeface="Georgia" pitchFamily="18" charset="0"/>
                          <a:ea typeface="Times New Roman"/>
                        </a:rPr>
                        <a:t>українській, світовій, національних меншин), у творах різних жанрів ( казка фольклорна і літературна, оповідання, новела, повість, роман, поема, трагедія, комедія, драма). Вплив міфології та фольклору на літературу. Поняття про традиційне (вічне</a:t>
                      </a:r>
                      <a:r>
                        <a:rPr lang="uk-UA" sz="2400" dirty="0" smtClean="0">
                          <a:latin typeface="Georgia" pitchFamily="18" charset="0"/>
                          <a:ea typeface="Times New Roman"/>
                        </a:rPr>
                        <a:t>) в літературі.</a:t>
                      </a:r>
                      <a:endParaRPr lang="ru-RU" sz="2400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dirty="0">
                          <a:latin typeface="Georgia" pitchFamily="18" charset="0"/>
                          <a:ea typeface="Times New Roman"/>
                        </a:rPr>
                        <a:t>Уміти зіставляти сюжети, образи, теми, мотиви, що належать до різних </a:t>
                      </a:r>
                      <a:r>
                        <a:rPr lang="uk-UA" sz="2300" dirty="0" smtClean="0">
                          <a:latin typeface="Georgia" pitchFamily="18" charset="0"/>
                          <a:ea typeface="Times New Roman"/>
                        </a:rPr>
                        <a:t>нац. </a:t>
                      </a:r>
                      <a:r>
                        <a:rPr lang="uk-UA" sz="2300" dirty="0">
                          <a:latin typeface="Georgia" pitchFamily="18" charset="0"/>
                          <a:ea typeface="Times New Roman"/>
                        </a:rPr>
                        <a:t>літератур, визначати й порівнювати типологічні ознаки (жанрові та стильові) художніх творів, виявляти специфіку окремих відображених міфологічних і фольклорних</a:t>
                      </a:r>
                      <a:r>
                        <a:rPr lang="uk-UA" sz="2300" dirty="0" smtClean="0">
                          <a:latin typeface="Georgia" pitchFamily="18" charset="0"/>
                          <a:ea typeface="Times New Roman"/>
                        </a:rPr>
                        <a:t>, а </a:t>
                      </a:r>
                      <a:r>
                        <a:rPr lang="uk-UA" sz="2300" dirty="0">
                          <a:latin typeface="Georgia" pitchFamily="18" charset="0"/>
                          <a:ea typeface="Times New Roman"/>
                        </a:rPr>
                        <a:t>також  традиційних (вічних) тем, сюжетів, образів, мотивів у літературному творі (спадщини письменника</a:t>
                      </a:r>
                      <a:r>
                        <a:rPr lang="uk-UA" sz="2300" dirty="0" smtClean="0">
                          <a:latin typeface="Georgia" pitchFamily="18" charset="0"/>
                          <a:ea typeface="Times New Roman"/>
                        </a:rPr>
                        <a:t>).</a:t>
                      </a:r>
                      <a:endParaRPr lang="ru-RU" sz="2300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732510"/>
              </p:ext>
            </p:extLst>
          </p:nvPr>
        </p:nvGraphicFramePr>
        <p:xfrm>
          <a:off x="285720" y="1357295"/>
          <a:ext cx="8501122" cy="4871854"/>
        </p:xfrm>
        <a:graphic>
          <a:graphicData uri="http://schemas.openxmlformats.org/drawingml/2006/table">
            <a:tbl>
              <a:tblPr/>
              <a:tblGrid>
                <a:gridCol w="2857520"/>
                <a:gridCol w="3000396"/>
                <a:gridCol w="2643206"/>
              </a:tblGrid>
              <a:tr h="616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Предмет аналізу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Твір з української  літератури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Твір зі світової літератури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Рід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Жанр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Жанрові форми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Тематика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Ідея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Проблематика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Композиція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Сюжет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Образи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Georgia" pitchFamily="18" charset="0"/>
                          <a:ea typeface="Times New Roman"/>
                        </a:rPr>
                        <a:t>Художні засоби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spc="-5" dirty="0">
                          <a:latin typeface="Georgia" pitchFamily="18" charset="0"/>
                          <a:ea typeface="Times New Roman"/>
                        </a:rPr>
                        <a:t>Літературний напрям</a:t>
                      </a: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971" marR="2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17209"/>
            <a:ext cx="9144000" cy="954107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Опорна таблиця виконавчо-діяльнісного етапу уроку компаративного аналізу прозового твору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-24974" y="188640"/>
            <a:ext cx="9144000" cy="954107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Опорна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таблиця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виконавчо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діяльнісного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етапу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уроку компаративного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аналізу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ліричного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</a:rPr>
              <a:t>твору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75431"/>
              </p:ext>
            </p:extLst>
          </p:nvPr>
        </p:nvGraphicFramePr>
        <p:xfrm>
          <a:off x="250001" y="1333861"/>
          <a:ext cx="8643998" cy="5500603"/>
        </p:xfrm>
        <a:graphic>
          <a:graphicData uri="http://schemas.openxmlformats.org/drawingml/2006/table">
            <a:tbl>
              <a:tblPr/>
              <a:tblGrid>
                <a:gridCol w="3571900"/>
                <a:gridCol w="2571768"/>
                <a:gridCol w="2500330"/>
              </a:tblGrid>
              <a:tr h="67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Предмет аналізу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Твір з української 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літератури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Твір зі світової 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літератури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Рід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Жанр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Жанрові форми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Основний мотив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Образ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Виражальні засоби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2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spc="-5" dirty="0">
                          <a:latin typeface="Georgia" pitchFamily="18" charset="0"/>
                          <a:ea typeface="Times New Roman"/>
                        </a:rPr>
                        <a:t>Особливості версифікації: </a:t>
                      </a: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строфа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розмір 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римування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Georgia" pitchFamily="18" charset="0"/>
                          <a:ea typeface="Times New Roman"/>
                        </a:rPr>
                        <a:t>Ідейне спрямування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spc="-5" dirty="0">
                          <a:latin typeface="Georgia" pitchFamily="18" charset="0"/>
                          <a:ea typeface="Times New Roman"/>
                        </a:rPr>
                        <a:t>Літературний напрям</a:t>
                      </a: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372" marR="2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Эмблема школы\8872_html_m778ce3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5"/>
            <a:ext cx="9144000" cy="68625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500042"/>
            <a:ext cx="77153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chemeClr val="bg1"/>
                </a:solidFill>
                <a:latin typeface="Georgia" pitchFamily="18" charset="0"/>
              </a:rPr>
              <a:t>Творчої наснаги вам, шановні </a:t>
            </a:r>
            <a:r>
              <a:rPr lang="uk-UA" sz="4400" b="1" i="1" dirty="0" smtClean="0">
                <a:solidFill>
                  <a:schemeClr val="bg1"/>
                </a:solidFill>
                <a:latin typeface="Georgia" pitchFamily="18" charset="0"/>
              </a:rPr>
              <a:t>колеги, </a:t>
            </a:r>
            <a:r>
              <a:rPr lang="uk-UA" sz="4400" b="1" i="1" dirty="0" smtClean="0">
                <a:solidFill>
                  <a:schemeClr val="bg1"/>
                </a:solidFill>
                <a:latin typeface="Georgia" pitchFamily="18" charset="0"/>
              </a:rPr>
              <a:t>на шляху впровадження нового Державного стандарту!</a:t>
            </a:r>
            <a:r>
              <a:rPr lang="ru-RU" sz="4400" b="1" i="1" dirty="0" smtClean="0">
                <a:solidFill>
                  <a:schemeClr val="bg1"/>
                </a:solidFill>
                <a:latin typeface="Georgia" pitchFamily="18" charset="0"/>
              </a:rPr>
              <a:t>  </a:t>
            </a:r>
            <a:endParaRPr lang="uk-UA" sz="4400" b="1" i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 descr="C:\Documents and Settings\Ванёк\Рабочий стол\Для презентации\21556818_frame_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4000" cy="6857999"/>
          </a:xfrm>
          <a:prstGeom prst="rect">
            <a:avLst/>
          </a:prstGeom>
          <a:noFill/>
        </p:spPr>
      </p:pic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4380" y="1484784"/>
            <a:ext cx="71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latin typeface="Georgia" pitchFamily="18" charset="0"/>
              </a:rPr>
              <a:t>Зазначений Державний стандарт впроваджується в частині базової загальної середньої освіти (ІІ ст.) </a:t>
            </a:r>
          </a:p>
          <a:p>
            <a:pPr algn="ctr"/>
            <a:r>
              <a:rPr lang="uk-UA" sz="3600" dirty="0" smtClean="0">
                <a:latin typeface="Georgia" pitchFamily="18" charset="0"/>
              </a:rPr>
              <a:t>з </a:t>
            </a:r>
            <a:r>
              <a:rPr lang="uk-UA" sz="3600" b="1" dirty="0" smtClean="0">
                <a:solidFill>
                  <a:srgbClr val="FF0000"/>
                </a:solidFill>
                <a:latin typeface="Georgia" pitchFamily="18" charset="0"/>
              </a:rPr>
              <a:t>1 вересня 2013 р., </a:t>
            </a:r>
          </a:p>
          <a:p>
            <a:pPr algn="ctr"/>
            <a:r>
              <a:rPr lang="uk-UA" sz="3600" dirty="0" smtClean="0">
                <a:latin typeface="Georgia" pitchFamily="18" charset="0"/>
              </a:rPr>
              <a:t>а в частині повної загальної середньої освіти (ІІІ ст.) –</a:t>
            </a:r>
          </a:p>
          <a:p>
            <a:pPr algn="ctr"/>
            <a:r>
              <a:rPr lang="uk-UA" sz="3600" dirty="0" smtClean="0">
                <a:latin typeface="Georgia" pitchFamily="18" charset="0"/>
              </a:rPr>
              <a:t> з </a:t>
            </a:r>
            <a:r>
              <a:rPr lang="uk-UA" sz="3600" b="1" dirty="0" smtClean="0">
                <a:solidFill>
                  <a:srgbClr val="FF0000"/>
                </a:solidFill>
                <a:latin typeface="Georgia" pitchFamily="18" charset="0"/>
              </a:rPr>
              <a:t>1 вересня 2018 року.</a:t>
            </a:r>
            <a:endParaRPr lang="uk-UA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380" y="836712"/>
            <a:ext cx="72152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0033CC"/>
                </a:solidFill>
                <a:latin typeface="Georgia" pitchFamily="18" charset="0"/>
              </a:rPr>
              <a:t>Термін впровадження  </a:t>
            </a:r>
            <a:endParaRPr lang="ru-RU" sz="4400" b="1" i="1" dirty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714879" y="6356353"/>
            <a:ext cx="4429124" cy="365125"/>
          </a:xfrm>
        </p:spPr>
        <p:txBody>
          <a:bodyPr/>
          <a:lstStyle/>
          <a:p>
            <a:r>
              <a:rPr lang="uk-UA" sz="1600" i="1" dirty="0" smtClean="0">
                <a:latin typeface="Georgia" pitchFamily="18" charset="0"/>
              </a:rPr>
              <a:t>учитель української мови та літератури І.М.Жукова</a:t>
            </a:r>
            <a:endParaRPr lang="uk-UA" sz="1600" i="1" dirty="0">
              <a:latin typeface="Georgia" pitchFamily="18" charset="0"/>
            </a:endParaRPr>
          </a:p>
        </p:txBody>
      </p:sp>
      <p:pic>
        <p:nvPicPr>
          <p:cNvPr id="46081" name="Picture 1" descr="C:\Documents and Settings\Ванёк\Рабочий стол\Для презентации\1237402473_372d901241d2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b="6215"/>
          <a:stretch>
            <a:fillRect/>
          </a:stretch>
        </p:blipFill>
        <p:spPr bwMode="auto">
          <a:xfrm>
            <a:off x="0" y="0"/>
            <a:ext cx="9144000" cy="62150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1353005">
            <a:off x="1635341" y="2658972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rgbClr val="0033CC"/>
                </a:solidFill>
                <a:latin typeface="Georgia" pitchFamily="18" charset="0"/>
              </a:rPr>
              <a:t> .</a:t>
            </a:r>
          </a:p>
        </p:txBody>
      </p:sp>
      <p:sp>
        <p:nvSpPr>
          <p:cNvPr id="6" name="Прямоугольник 5"/>
          <p:cNvSpPr/>
          <p:nvPr/>
        </p:nvSpPr>
        <p:spPr>
          <a:xfrm rot="21265484">
            <a:off x="1638089" y="1315944"/>
            <a:ext cx="5743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</a:rPr>
              <a:t>     Як  і чинний,  Новий Державний стандарт  складається з трьох частин:</a:t>
            </a:r>
            <a:endParaRPr lang="ru-RU" sz="2400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</a:rPr>
              <a:t>1. Характеристика освітніх галузей, що входять до інваріантної частини плану.</a:t>
            </a:r>
            <a:endParaRPr lang="ru-RU" sz="2400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</a:rPr>
              <a:t>2. Базовий навчальний план.</a:t>
            </a:r>
            <a:endParaRPr lang="ru-RU" sz="2400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</a:rPr>
              <a:t>3. Державні вимоги до навчальних досягнень учнів.</a:t>
            </a:r>
            <a:endParaRPr lang="uk-UA" sz="2400" i="1" dirty="0" smtClean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1571612"/>
            <a:ext cx="8135937" cy="433389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270682"/>
            <a:ext cx="8929719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320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«Мови і літератури»,    «Суспільствознавство»,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 «Мистецтво»</a:t>
            </a:r>
            <a:r>
              <a:rPr kumimoji="0" lang="uk-UA" sz="3200" i="1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 (</a:t>
            </a:r>
            <a:r>
              <a:rPr kumimoji="0" lang="uk-UA" sz="320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«Естетична культура»),    «Математика»,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«Природознавство»,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«Технології»,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«Здоров'я і фізична культура».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i="1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Georgia" pitchFamily="18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зміст яких послідовно взаємозв'язаний із змістом відповідних освітніх галузей Державного стандарту початкової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загальної освіти.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85729"/>
            <a:ext cx="66437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i="1" u="sng" dirty="0" smtClean="0">
                <a:solidFill>
                  <a:srgbClr val="FF0066"/>
                </a:solidFill>
                <a:latin typeface="Georgia" pitchFamily="18" charset="0"/>
                <a:ea typeface="Times New Roman" pitchFamily="18" charset="0"/>
              </a:rPr>
              <a:t>Освітні галузі:</a:t>
            </a:r>
            <a:endParaRPr lang="ru-RU" sz="5400" b="1" i="1" u="sng" dirty="0">
              <a:solidFill>
                <a:srgbClr val="FF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692696"/>
            <a:ext cx="9143999" cy="5570756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FFFF00"/>
                </a:solidFill>
                <a:latin typeface="Georgia" pitchFamily="18" charset="0"/>
              </a:rPr>
              <a:t>У Державному стандарті  розкриваються  такі  поняття :</a:t>
            </a:r>
          </a:p>
          <a:p>
            <a:pPr algn="ctr"/>
            <a:endParaRPr lang="uk-UA" sz="3200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здоров'язбережна компетентність ;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інформаційно-комунікаційна компетентність ;</a:t>
            </a:r>
            <a:r>
              <a:rPr lang="uk-UA" sz="2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ключова компетенція ;</a:t>
            </a:r>
            <a:endParaRPr lang="uk-UA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міжпредметна естетична компетентність; </a:t>
            </a:r>
            <a:r>
              <a:rPr lang="uk-UA" sz="2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навчальна програма;</a:t>
            </a:r>
            <a:r>
              <a:rPr lang="uk-UA" sz="2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предметна (галузева) компетентність ;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предметна компетенція; 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предметна мистецька компетентність;</a:t>
            </a:r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проектно-технологічна компетентність;</a:t>
            </a: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" y="476672"/>
            <a:ext cx="9143999" cy="5786199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Georgia" pitchFamily="18" charset="0"/>
              </a:rPr>
              <a:t>У Державному стандарті  розкриваються  такі  поняття :</a:t>
            </a:r>
          </a:p>
          <a:p>
            <a:pPr algn="ctr"/>
            <a:endParaRPr lang="uk-UA" sz="2600" i="1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особистісно зорієнтований підхід;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загальнокультурна компетентність;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err="1" smtClean="0">
                <a:solidFill>
                  <a:schemeClr val="bg1"/>
                </a:solidFill>
                <a:latin typeface="Georgia" pitchFamily="18" charset="0"/>
              </a:rPr>
              <a:t>діяльнісний</a:t>
            </a: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 підхід; 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громадянська компетентність;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комунікативна компетентність;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соціальна компетентність;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ключова компетентність;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компетентнісний підхід 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компетенція;</a:t>
            </a:r>
          </a:p>
          <a:p>
            <a:pPr>
              <a:buFont typeface="Wingdings" pitchFamily="2" charset="2"/>
              <a:buChar char="v"/>
            </a:pPr>
            <a:r>
              <a:rPr lang="uk-UA" sz="2800" i="1" dirty="0">
                <a:solidFill>
                  <a:schemeClr val="bg1"/>
                </a:solidFill>
                <a:latin typeface="Georgia" pitchFamily="18" charset="0"/>
              </a:rPr>
              <a:t>к</a:t>
            </a:r>
            <a:r>
              <a:rPr lang="uk-UA" sz="2800" i="1" dirty="0" smtClean="0">
                <a:solidFill>
                  <a:schemeClr val="bg1"/>
                </a:solidFill>
                <a:latin typeface="Georgia" pitchFamily="18" charset="0"/>
              </a:rPr>
              <a:t>омпетентність.</a:t>
            </a: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26826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i="1" dirty="0" smtClean="0">
                <a:latin typeface="Georgia" pitchFamily="18" charset="0"/>
                <a:ea typeface="Times New Roman" pitchFamily="18" charset="0"/>
              </a:rPr>
              <a:t>Державний стандарт ґрунтується на засадах </a:t>
            </a:r>
            <a:endParaRPr lang="ru-RU" sz="3000" b="1" i="1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166434" y="1268760"/>
            <a:ext cx="3000364" cy="1357322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 smtClean="0">
                <a:solidFill>
                  <a:srgbClr val="FFFF00"/>
                </a:solidFill>
                <a:latin typeface="Georgia" pitchFamily="18" charset="0"/>
                <a:ea typeface="Times New Roman" pitchFamily="18" charset="0"/>
              </a:rPr>
              <a:t>Особистісно </a:t>
            </a:r>
            <a:r>
              <a:rPr lang="uk-UA" sz="2400" i="1" dirty="0" err="1" smtClean="0">
                <a:solidFill>
                  <a:srgbClr val="FFFF00"/>
                </a:solidFill>
                <a:latin typeface="Georgia" pitchFamily="18" charset="0"/>
                <a:ea typeface="Times New Roman" pitchFamily="18" charset="0"/>
              </a:rPr>
              <a:t>зорієнтова-ного</a:t>
            </a:r>
            <a:r>
              <a:rPr lang="uk-UA" sz="2400" i="1" dirty="0" smtClean="0">
                <a:solidFill>
                  <a:srgbClr val="FFFF00"/>
                </a:solidFill>
                <a:latin typeface="Georgia" pitchFamily="18" charset="0"/>
                <a:ea typeface="Times New Roman" pitchFamily="18" charset="0"/>
              </a:rPr>
              <a:t> підходу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3214647" y="1268760"/>
            <a:ext cx="2857520" cy="1357322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 err="1" smtClean="0">
                <a:solidFill>
                  <a:srgbClr val="FFFF00"/>
                </a:solidFill>
                <a:latin typeface="Georgia" pitchFamily="18" charset="0"/>
                <a:ea typeface="Times New Roman" pitchFamily="18" charset="0"/>
              </a:rPr>
              <a:t>Компетентнісного</a:t>
            </a:r>
            <a:r>
              <a:rPr lang="uk-UA" sz="2400" i="1" dirty="0" smtClean="0">
                <a:solidFill>
                  <a:srgbClr val="FFFF00"/>
                </a:solidFill>
                <a:latin typeface="Georgia" pitchFamily="18" charset="0"/>
                <a:ea typeface="Times New Roman" pitchFamily="18" charset="0"/>
              </a:rPr>
              <a:t> підходу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6208177" y="1304479"/>
            <a:ext cx="2928927" cy="1285884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 smtClean="0">
                <a:solidFill>
                  <a:srgbClr val="FFFF00"/>
                </a:solidFill>
                <a:latin typeface="Georgia" pitchFamily="18" charset="0"/>
                <a:ea typeface="Times New Roman" pitchFamily="18" charset="0"/>
              </a:rPr>
              <a:t>Діяльнісного підходу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" y="2928934"/>
            <a:ext cx="2928925" cy="3929066"/>
          </a:xfrm>
          <a:prstGeom prst="flowChartAlternateProces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</a:rPr>
              <a:t>взаємодію і плідний розвиток особистості педагога та його учнів на основі рівності в спілкуванні та партнерства в навчанні, що  забезпечує розвиток академічних, соціокультурних, соціально-психологічних та інших здібностей учнів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000365" y="2928934"/>
            <a:ext cx="2928957" cy="3929066"/>
          </a:xfrm>
          <a:prstGeom prst="flowChartAlternateProces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</a:rPr>
              <a:t> досягнення результатів, якими є ієрархічно підпорядковані ключова, загально предметна й предметна (галузева) компетентності. Компетентнісний підхід сприяє формуванню ключових і предметних компетентностей.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929322" y="2857496"/>
            <a:ext cx="3214679" cy="4000504"/>
          </a:xfrm>
          <a:prstGeom prst="flowChartAlternateProces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</a:rPr>
              <a:t> розвиток умінь і навичок, застосування на практиці набутих знань із різних навчальних предметів, успішну адаптацію людини в соціумі, проф. самореалізацію, формування здібностей до  колективної діяльності та самоосвіти, пошук шляхів інтеграції до соціокультурного та природного середовища</a:t>
            </a:r>
            <a:r>
              <a:rPr lang="uk-UA" sz="1700" dirty="0" smtClean="0">
                <a:latin typeface="Georgia" pitchFamily="18" charset="0"/>
                <a:ea typeface="Times New Roman" pitchFamily="18" charset="0"/>
              </a:rPr>
              <a:t>.</a:t>
            </a:r>
            <a:endParaRPr lang="ru-RU" sz="17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89008"/>
              </p:ext>
            </p:extLst>
          </p:nvPr>
        </p:nvGraphicFramePr>
        <p:xfrm>
          <a:off x="-23486" y="1124744"/>
          <a:ext cx="9144000" cy="5734145"/>
        </p:xfrm>
        <a:graphic>
          <a:graphicData uri="http://schemas.openxmlformats.org/drawingml/2006/table">
            <a:tbl>
              <a:tblPr/>
              <a:tblGrid>
                <a:gridCol w="634345"/>
                <a:gridCol w="3830621"/>
                <a:gridCol w="4679034"/>
              </a:tblGrid>
              <a:tr h="55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Georgia" pitchFamily="18" charset="0"/>
                          <a:ea typeface="Times New Roman"/>
                        </a:rPr>
                        <a:t>№ з/п</a:t>
                      </a:r>
                      <a:endParaRPr lang="ru-RU" sz="16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spc="-10" dirty="0">
                          <a:latin typeface="Georgia" pitchFamily="18" charset="0"/>
                          <a:ea typeface="Times New Roman"/>
                        </a:rPr>
                        <a:t>Чинний </a:t>
                      </a:r>
                      <a:r>
                        <a:rPr lang="uk-UA" sz="2000" b="1" i="1" spc="-10" dirty="0" err="1">
                          <a:latin typeface="Georgia" pitchFamily="18" charset="0"/>
                          <a:ea typeface="Times New Roman"/>
                        </a:rPr>
                        <a:t>ДС</a:t>
                      </a:r>
                      <a:r>
                        <a:rPr lang="uk-UA" sz="2000" b="1" i="1" spc="-10" dirty="0">
                          <a:latin typeface="Georgia" pitchFamily="18" charset="0"/>
                          <a:ea typeface="Times New Roman"/>
                        </a:rPr>
                        <a:t> (2004 р.)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173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spc="-10" dirty="0">
                          <a:latin typeface="Georgia" pitchFamily="18" charset="0"/>
                          <a:ea typeface="Times New Roman"/>
                        </a:rPr>
                        <a:t>Новий ДС (</a:t>
                      </a:r>
                      <a:r>
                        <a:rPr lang="uk-UA" sz="2000" b="1" i="1" spc="-10" dirty="0" smtClean="0">
                          <a:latin typeface="Georgia" pitchFamily="18" charset="0"/>
                          <a:ea typeface="Times New Roman"/>
                        </a:rPr>
                        <a:t>2011р.)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79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1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Georgia" pitchFamily="18" charset="0"/>
                          <a:ea typeface="Times New Roman"/>
                        </a:rPr>
                        <a:t>Особистісно-зорієнтований </a:t>
                      </a: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підхід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Georgia" pitchFamily="18" charset="0"/>
                          <a:ea typeface="Times New Roman"/>
                        </a:rPr>
                        <a:t>Особистісно-зорієнтований </a:t>
                      </a: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підхід. Компетентнісний. Діяльнісний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17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2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—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Понятійний апарат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702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3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10" dirty="0">
                          <a:latin typeface="Georgia" pitchFamily="18" charset="0"/>
                          <a:ea typeface="Times New Roman"/>
                        </a:rPr>
                        <a:t>Освітня галузь «Естетична культура»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Мистецтво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79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4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—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Співвідношення навчальних годин обов'язкових і обраних 50 на 50 %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45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5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Знання, уміння, навички використовувати, визначати, користуватися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15" dirty="0">
                          <a:latin typeface="Georgia" pitchFamily="18" charset="0"/>
                          <a:ea typeface="Times New Roman"/>
                        </a:rPr>
                        <a:t>Ключові слова предметних компетентностей: «знає, </a:t>
                      </a: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розуміє», «уміє, застосовує», «виявляє ставлення, оцінює»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17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6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Аксіологічна змістова лінія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Georgia" pitchFamily="18" charset="0"/>
                          <a:ea typeface="Times New Roman"/>
                        </a:rPr>
                        <a:t>Емоційно-ціннісна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578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7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latin typeface="Georgia" pitchFamily="18" charset="0"/>
                          <a:ea typeface="Times New Roman"/>
                        </a:rPr>
                        <a:t>—</a:t>
                      </a:r>
                      <a:endParaRPr lang="ru-RU" sz="2000" i="1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Georgia" pitchFamily="18" charset="0"/>
                          <a:ea typeface="Times New Roman"/>
                        </a:rPr>
                        <a:t>Компаративна</a:t>
                      </a:r>
                      <a:endParaRPr lang="ru-RU" sz="2000" i="1" dirty="0">
                        <a:latin typeface="Georgia" pitchFamily="18" charset="0"/>
                        <a:ea typeface="Times New Roman"/>
                      </a:endParaRPr>
                    </a:p>
                  </a:txBody>
                  <a:tcPr marL="24670" marR="24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52" y="188640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rgbClr val="CC99FF"/>
                </a:solidFill>
                <a:latin typeface="Georgia" pitchFamily="18" charset="0"/>
              </a:rPr>
              <a:t>Порівняльна таблиця</a:t>
            </a:r>
            <a:endParaRPr lang="ru-RU" sz="4000" b="1" i="1" dirty="0">
              <a:solidFill>
                <a:srgbClr val="CC99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7" y="333377"/>
            <a:ext cx="8135937" cy="55721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8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i="1" dirty="0" smtClean="0">
                <a:solidFill>
                  <a:srgbClr val="6600CC"/>
                </a:solidFill>
                <a:latin typeface="Georgia" pitchFamily="18" charset="0"/>
              </a:rPr>
              <a:t>Освітня галузь </a:t>
            </a:r>
            <a:br>
              <a:rPr lang="uk-UA" sz="3000" b="1" i="1" dirty="0" smtClean="0">
                <a:solidFill>
                  <a:srgbClr val="6600CC"/>
                </a:solidFill>
                <a:latin typeface="Georgia" pitchFamily="18" charset="0"/>
              </a:rPr>
            </a:br>
            <a:r>
              <a:rPr lang="uk-UA" sz="3000" b="1" i="1" dirty="0" smtClean="0">
                <a:solidFill>
                  <a:srgbClr val="6600CC"/>
                </a:solidFill>
                <a:latin typeface="Georgia" pitchFamily="18" charset="0"/>
              </a:rPr>
              <a:t>“ Мови і література ” складається  з</a:t>
            </a:r>
            <a:endParaRPr lang="ru-RU" sz="3000" b="1" i="1" dirty="0">
              <a:solidFill>
                <a:srgbClr val="6600CC"/>
              </a:solidFill>
              <a:latin typeface="Georgia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714481" y="1484784"/>
            <a:ext cx="5786479" cy="1086961"/>
          </a:xfrm>
          <a:prstGeom prst="round2DiagRect">
            <a:avLst>
              <a:gd name="adj1" fmla="val 16667"/>
              <a:gd name="adj2" fmla="val 47453"/>
            </a:avLst>
          </a:prstGeom>
          <a:solidFill>
            <a:srgbClr val="6600CC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 smtClean="0">
                <a:latin typeface="Georgia" pitchFamily="18" charset="0"/>
              </a:rPr>
              <a:t>Мовний компонент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5" y="3143248"/>
            <a:ext cx="3286148" cy="1149848"/>
          </a:xfrm>
          <a:prstGeom prst="roundRect">
            <a:avLst/>
          </a:prstGeom>
          <a:solidFill>
            <a:srgbClr val="FF0066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atin typeface="Georgia" pitchFamily="18" charset="0"/>
              </a:rPr>
              <a:t>Іноземна мова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071810"/>
            <a:ext cx="3643339" cy="1221286"/>
          </a:xfrm>
          <a:prstGeom prst="roundRect">
            <a:avLst/>
          </a:prstGeom>
          <a:solidFill>
            <a:srgbClr val="FF0066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atin typeface="Georgia" pitchFamily="18" charset="0"/>
              </a:rPr>
              <a:t>Українська мова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0100" y="4857760"/>
            <a:ext cx="7358115" cy="1523568"/>
          </a:xfrm>
          <a:prstGeom prst="roundRect">
            <a:avLst/>
          </a:prstGeom>
          <a:solidFill>
            <a:srgbClr val="FF0066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latin typeface="Georgia" pitchFamily="18" charset="0"/>
              </a:rPr>
              <a:t>Мова національних меншин</a:t>
            </a:r>
          </a:p>
          <a:p>
            <a:pPr algn="ctr"/>
            <a:r>
              <a:rPr lang="uk-UA" sz="2800" b="1" i="1" dirty="0" smtClean="0">
                <a:latin typeface="Georgia" pitchFamily="18" charset="0"/>
              </a:rPr>
              <a:t>(мова навчання і мова вивчення)</a:t>
            </a:r>
            <a:endParaRPr lang="ru-RU" sz="2800" b="1" i="1" dirty="0">
              <a:latin typeface="Georgia" pitchFamily="18" charset="0"/>
            </a:endParaRPr>
          </a:p>
        </p:txBody>
      </p:sp>
      <p:cxnSp>
        <p:nvCxnSpPr>
          <p:cNvPr id="11" name="Прямая со стрелкой 10"/>
          <p:cNvCxnSpPr>
            <a:stCxn id="6" idx="1"/>
          </p:cNvCxnSpPr>
          <p:nvPr/>
        </p:nvCxnSpPr>
        <p:spPr>
          <a:xfrm flipH="1">
            <a:off x="4572001" y="2571745"/>
            <a:ext cx="35720" cy="2214579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428859" y="2571745"/>
            <a:ext cx="428628" cy="428628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72199" y="2571745"/>
            <a:ext cx="714380" cy="500066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949</TotalTime>
  <Words>807</Words>
  <Application>Microsoft Office PowerPoint</Application>
  <PresentationFormat>Екран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Тема2</vt:lpstr>
      <vt:lpstr>Презентація PowerPoint</vt:lpstr>
      <vt:lpstr> </vt:lpstr>
      <vt:lpstr> </vt:lpstr>
      <vt:lpstr> </vt:lpstr>
      <vt:lpstr> </vt:lpstr>
      <vt:lpstr> </vt:lpstr>
      <vt:lpstr>Презентація PowerPoint</vt:lpstr>
      <vt:lpstr>Презентація PowerPoint</vt:lpstr>
      <vt:lpstr> </vt:lpstr>
      <vt:lpstr> </vt:lpstr>
      <vt:lpstr> </vt:lpstr>
      <vt:lpstr> </vt:lpstr>
      <vt:lpstr>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Запровадження нового Державного стандарту базової і повної загальної освіти     учитель української мови та літератури           Соледарської загальноосвітньої            школи І-ІІІ ступенів № 13            Артемівської міської ради Орлова О.І.</dc:title>
  <dc:creator>Windows XP</dc:creator>
  <cp:lastModifiedBy>Lyudmila</cp:lastModifiedBy>
  <cp:revision>103</cp:revision>
  <dcterms:created xsi:type="dcterms:W3CDTF">2013-02-05T19:10:45Z</dcterms:created>
  <dcterms:modified xsi:type="dcterms:W3CDTF">2013-08-26T13:53:30Z</dcterms:modified>
</cp:coreProperties>
</file>